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6" r:id="rId3"/>
    <p:sldId id="323" r:id="rId4"/>
    <p:sldId id="277" r:id="rId5"/>
    <p:sldId id="258" r:id="rId6"/>
    <p:sldId id="320" r:id="rId7"/>
    <p:sldId id="266" r:id="rId8"/>
    <p:sldId id="275" r:id="rId9"/>
    <p:sldId id="287" r:id="rId10"/>
    <p:sldId id="296" r:id="rId11"/>
    <p:sldId id="29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4" d="100"/>
          <a:sy n="94" d="100"/>
        </p:scale>
        <p:origin x="-39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0C5FCD-87C5-4C3A-BADD-2B1228D2277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E23659-2E4D-40CB-BC3F-20C036FA769F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mn-MN" sz="4400" dirty="0" smtClean="0">
              <a:latin typeface="Arial" pitchFamily="34" charset="0"/>
              <a:cs typeface="Arial" pitchFamily="34" charset="0"/>
            </a:rPr>
            <a:t>УСНББОУС нь</a:t>
          </a:r>
          <a:endParaRPr lang="en-US" sz="4400" dirty="0">
            <a:latin typeface="Arial" pitchFamily="34" charset="0"/>
            <a:cs typeface="Arial" pitchFamily="34" charset="0"/>
          </a:endParaRPr>
        </a:p>
      </dgm:t>
    </dgm:pt>
    <dgm:pt modelId="{42C969AA-7AFA-4145-ACB9-F0DE7E97324A}" type="parTrans" cxnId="{D0BBD785-0DA8-4B5C-B7DD-103CC4179D11}">
      <dgm:prSet/>
      <dgm:spPr/>
      <dgm:t>
        <a:bodyPr/>
        <a:lstStyle/>
        <a:p>
          <a:endParaRPr lang="en-US"/>
        </a:p>
      </dgm:t>
    </dgm:pt>
    <dgm:pt modelId="{90F8CF98-8B20-4673-84B4-81A8A40A40D3}" type="sibTrans" cxnId="{D0BBD785-0DA8-4B5C-B7DD-103CC4179D11}">
      <dgm:prSet/>
      <dgm:spPr>
        <a:solidFill>
          <a:schemeClr val="accent1">
            <a:lumMod val="75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9CF8097E-4192-4651-84EE-767B914186B7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mn-MN" dirty="0" smtClean="0"/>
            <a:t>Нийтлэг зориулалттай санхүүгийн тайлангийн ажил гүйлгээ,үйл явдал дээр тулгуурлан</a:t>
          </a:r>
          <a:endParaRPr lang="en-US" dirty="0"/>
        </a:p>
      </dgm:t>
    </dgm:pt>
    <dgm:pt modelId="{D550333C-D7AD-49BE-843A-69ED1E35B69E}" type="parTrans" cxnId="{F1F01858-CEEE-4BEC-BBA6-58880AC131DD}">
      <dgm:prSet/>
      <dgm:spPr/>
      <dgm:t>
        <a:bodyPr/>
        <a:lstStyle/>
        <a:p>
          <a:endParaRPr lang="en-US"/>
        </a:p>
      </dgm:t>
    </dgm:pt>
    <dgm:pt modelId="{0A9980C6-E842-4190-8FC6-534C3EBCD883}" type="sibTrans" cxnId="{F1F01858-CEEE-4BEC-BBA6-58880AC131DD}">
      <dgm:prSet/>
      <dgm:spPr>
        <a:solidFill>
          <a:schemeClr val="accent1">
            <a:lumMod val="5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C98AA227-A96D-49FF-905C-DD803081F380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mn-MN" dirty="0" smtClean="0"/>
            <a:t>Хүлээн зөвшөөрөлт</a:t>
          </a:r>
        </a:p>
        <a:p>
          <a:r>
            <a:rPr lang="mn-MN" dirty="0" smtClean="0"/>
            <a:t>Хэмжилт</a:t>
          </a:r>
        </a:p>
        <a:p>
          <a:r>
            <a:rPr lang="mn-MN" dirty="0" smtClean="0"/>
            <a:t>Толилуулга болон тодруулгын шаардлага</a:t>
          </a:r>
          <a:endParaRPr lang="en-US" dirty="0"/>
        </a:p>
      </dgm:t>
    </dgm:pt>
    <dgm:pt modelId="{C627C62B-83C3-4BCF-9129-074CFEF9D468}" type="parTrans" cxnId="{92055F69-D622-49BF-9321-8517BAA1B059}">
      <dgm:prSet/>
      <dgm:spPr/>
      <dgm:t>
        <a:bodyPr/>
        <a:lstStyle/>
        <a:p>
          <a:endParaRPr lang="en-US"/>
        </a:p>
      </dgm:t>
    </dgm:pt>
    <dgm:pt modelId="{4F537BA6-A124-448B-9EB6-5B04F939BC92}" type="sibTrans" cxnId="{92055F69-D622-49BF-9321-8517BAA1B059}">
      <dgm:prSet/>
      <dgm:spPr/>
      <dgm:t>
        <a:bodyPr/>
        <a:lstStyle/>
        <a:p>
          <a:endParaRPr lang="en-US"/>
        </a:p>
      </dgm:t>
    </dgm:pt>
    <dgm:pt modelId="{AF00D217-555D-42FA-976B-5DEF45AD9351}" type="pres">
      <dgm:prSet presAssocID="{1F0C5FCD-87C5-4C3A-BADD-2B1228D2277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F59562-3165-4B64-AD92-9DB9D9E5A9FF}" type="pres">
      <dgm:prSet presAssocID="{1F0C5FCD-87C5-4C3A-BADD-2B1228D22778}" presName="dummyMaxCanvas" presStyleCnt="0">
        <dgm:presLayoutVars/>
      </dgm:prSet>
      <dgm:spPr/>
    </dgm:pt>
    <dgm:pt modelId="{9717FACD-259F-4C13-808E-D253C3222711}" type="pres">
      <dgm:prSet presAssocID="{1F0C5FCD-87C5-4C3A-BADD-2B1228D22778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553D05-C0D6-4462-B948-88285EDC730E}" type="pres">
      <dgm:prSet presAssocID="{1F0C5FCD-87C5-4C3A-BADD-2B1228D22778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0F2E6E-0B3A-4856-9992-ADF6C4977899}" type="pres">
      <dgm:prSet presAssocID="{1F0C5FCD-87C5-4C3A-BADD-2B1228D22778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0543C-94CD-4165-8F66-DB765939E125}" type="pres">
      <dgm:prSet presAssocID="{1F0C5FCD-87C5-4C3A-BADD-2B1228D2277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38F0FD-7D9A-4513-B5D5-A5EA23B8DA36}" type="pres">
      <dgm:prSet presAssocID="{1F0C5FCD-87C5-4C3A-BADD-2B1228D2277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CFFF3B-9939-420B-9799-3D9BA51C943D}" type="pres">
      <dgm:prSet presAssocID="{1F0C5FCD-87C5-4C3A-BADD-2B1228D2277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AB71DF-3026-4392-991B-44CEDA1AD054}" type="pres">
      <dgm:prSet presAssocID="{1F0C5FCD-87C5-4C3A-BADD-2B1228D2277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454394-5D68-49AE-9900-A0FDB4123A32}" type="pres">
      <dgm:prSet presAssocID="{1F0C5FCD-87C5-4C3A-BADD-2B1228D2277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D1C982-333F-452C-A4C0-1AE5A1345315}" type="presOf" srcId="{90F8CF98-8B20-4673-84B4-81A8A40A40D3}" destId="{3DE0543C-94CD-4165-8F66-DB765939E125}" srcOrd="0" destOrd="0" presId="urn:microsoft.com/office/officeart/2005/8/layout/vProcess5"/>
    <dgm:cxn modelId="{E11ED172-A615-4C8E-A03B-819ADC276BDE}" type="presOf" srcId="{98E23659-2E4D-40CB-BC3F-20C036FA769F}" destId="{9717FACD-259F-4C13-808E-D253C3222711}" srcOrd="0" destOrd="0" presId="urn:microsoft.com/office/officeart/2005/8/layout/vProcess5"/>
    <dgm:cxn modelId="{D0BBD785-0DA8-4B5C-B7DD-103CC4179D11}" srcId="{1F0C5FCD-87C5-4C3A-BADD-2B1228D22778}" destId="{98E23659-2E4D-40CB-BC3F-20C036FA769F}" srcOrd="0" destOrd="0" parTransId="{42C969AA-7AFA-4145-ACB9-F0DE7E97324A}" sibTransId="{90F8CF98-8B20-4673-84B4-81A8A40A40D3}"/>
    <dgm:cxn modelId="{92055F69-D622-49BF-9321-8517BAA1B059}" srcId="{1F0C5FCD-87C5-4C3A-BADD-2B1228D22778}" destId="{C98AA227-A96D-49FF-905C-DD803081F380}" srcOrd="2" destOrd="0" parTransId="{C627C62B-83C3-4BCF-9129-074CFEF9D468}" sibTransId="{4F537BA6-A124-448B-9EB6-5B04F939BC92}"/>
    <dgm:cxn modelId="{2FC52C4E-11A0-4C64-A53D-93D06314D551}" type="presOf" srcId="{98E23659-2E4D-40CB-BC3F-20C036FA769F}" destId="{45CFFF3B-9939-420B-9799-3D9BA51C943D}" srcOrd="1" destOrd="0" presId="urn:microsoft.com/office/officeart/2005/8/layout/vProcess5"/>
    <dgm:cxn modelId="{4A417D42-DB79-4984-84B8-3D01BBD5D61E}" type="presOf" srcId="{C98AA227-A96D-49FF-905C-DD803081F380}" destId="{FA454394-5D68-49AE-9900-A0FDB4123A32}" srcOrd="1" destOrd="0" presId="urn:microsoft.com/office/officeart/2005/8/layout/vProcess5"/>
    <dgm:cxn modelId="{EF1E5F2B-9579-4886-83B8-F337828E2E3B}" type="presOf" srcId="{1F0C5FCD-87C5-4C3A-BADD-2B1228D22778}" destId="{AF00D217-555D-42FA-976B-5DEF45AD9351}" srcOrd="0" destOrd="0" presId="urn:microsoft.com/office/officeart/2005/8/layout/vProcess5"/>
    <dgm:cxn modelId="{302F8DC5-6C64-470C-8A6A-C617B00FBBE2}" type="presOf" srcId="{0A9980C6-E842-4190-8FC6-534C3EBCD883}" destId="{2338F0FD-7D9A-4513-B5D5-A5EA23B8DA36}" srcOrd="0" destOrd="0" presId="urn:microsoft.com/office/officeart/2005/8/layout/vProcess5"/>
    <dgm:cxn modelId="{51388B0D-2989-4632-885D-00E89F405DAA}" type="presOf" srcId="{9CF8097E-4192-4651-84EE-767B914186B7}" destId="{7E553D05-C0D6-4462-B948-88285EDC730E}" srcOrd="0" destOrd="0" presId="urn:microsoft.com/office/officeart/2005/8/layout/vProcess5"/>
    <dgm:cxn modelId="{F1F01858-CEEE-4BEC-BBA6-58880AC131DD}" srcId="{1F0C5FCD-87C5-4C3A-BADD-2B1228D22778}" destId="{9CF8097E-4192-4651-84EE-767B914186B7}" srcOrd="1" destOrd="0" parTransId="{D550333C-D7AD-49BE-843A-69ED1E35B69E}" sibTransId="{0A9980C6-E842-4190-8FC6-534C3EBCD883}"/>
    <dgm:cxn modelId="{CC7FBC90-7670-4902-B762-C28EA2218350}" type="presOf" srcId="{9CF8097E-4192-4651-84EE-767B914186B7}" destId="{AAAB71DF-3026-4392-991B-44CEDA1AD054}" srcOrd="1" destOrd="0" presId="urn:microsoft.com/office/officeart/2005/8/layout/vProcess5"/>
    <dgm:cxn modelId="{452004E4-D6B9-40D1-B8B5-0F9D91D8DA6C}" type="presOf" srcId="{C98AA227-A96D-49FF-905C-DD803081F380}" destId="{E00F2E6E-0B3A-4856-9992-ADF6C4977899}" srcOrd="0" destOrd="0" presId="urn:microsoft.com/office/officeart/2005/8/layout/vProcess5"/>
    <dgm:cxn modelId="{77CACE3B-1E64-489D-940F-1B9D91A8A9B3}" type="presParOf" srcId="{AF00D217-555D-42FA-976B-5DEF45AD9351}" destId="{CFF59562-3165-4B64-AD92-9DB9D9E5A9FF}" srcOrd="0" destOrd="0" presId="urn:microsoft.com/office/officeart/2005/8/layout/vProcess5"/>
    <dgm:cxn modelId="{D0D01C1E-A3FD-49A0-992F-B7EB7E243D31}" type="presParOf" srcId="{AF00D217-555D-42FA-976B-5DEF45AD9351}" destId="{9717FACD-259F-4C13-808E-D253C3222711}" srcOrd="1" destOrd="0" presId="urn:microsoft.com/office/officeart/2005/8/layout/vProcess5"/>
    <dgm:cxn modelId="{8CEBECCC-793F-48BF-82E9-0299C9A33030}" type="presParOf" srcId="{AF00D217-555D-42FA-976B-5DEF45AD9351}" destId="{7E553D05-C0D6-4462-B948-88285EDC730E}" srcOrd="2" destOrd="0" presId="urn:microsoft.com/office/officeart/2005/8/layout/vProcess5"/>
    <dgm:cxn modelId="{B9225088-E998-4F83-A74F-120E016C02D0}" type="presParOf" srcId="{AF00D217-555D-42FA-976B-5DEF45AD9351}" destId="{E00F2E6E-0B3A-4856-9992-ADF6C4977899}" srcOrd="3" destOrd="0" presId="urn:microsoft.com/office/officeart/2005/8/layout/vProcess5"/>
    <dgm:cxn modelId="{AA58E53A-AEEA-4041-8E1D-E0005C08B135}" type="presParOf" srcId="{AF00D217-555D-42FA-976B-5DEF45AD9351}" destId="{3DE0543C-94CD-4165-8F66-DB765939E125}" srcOrd="4" destOrd="0" presId="urn:microsoft.com/office/officeart/2005/8/layout/vProcess5"/>
    <dgm:cxn modelId="{B9379964-A8DE-405A-BB1B-8AFC7BDA0D68}" type="presParOf" srcId="{AF00D217-555D-42FA-976B-5DEF45AD9351}" destId="{2338F0FD-7D9A-4513-B5D5-A5EA23B8DA36}" srcOrd="5" destOrd="0" presId="urn:microsoft.com/office/officeart/2005/8/layout/vProcess5"/>
    <dgm:cxn modelId="{8DBDCD3D-5453-4144-8657-542D116FF993}" type="presParOf" srcId="{AF00D217-555D-42FA-976B-5DEF45AD9351}" destId="{45CFFF3B-9939-420B-9799-3D9BA51C943D}" srcOrd="6" destOrd="0" presId="urn:microsoft.com/office/officeart/2005/8/layout/vProcess5"/>
    <dgm:cxn modelId="{722F8A82-7D84-4195-B849-337ECF7F35EE}" type="presParOf" srcId="{AF00D217-555D-42FA-976B-5DEF45AD9351}" destId="{AAAB71DF-3026-4392-991B-44CEDA1AD054}" srcOrd="7" destOrd="0" presId="urn:microsoft.com/office/officeart/2005/8/layout/vProcess5"/>
    <dgm:cxn modelId="{208FC2A1-AA69-415F-8E76-8D56FB43690A}" type="presParOf" srcId="{AF00D217-555D-42FA-976B-5DEF45AD9351}" destId="{FA454394-5D68-49AE-9900-A0FDB4123A3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n-MN" dirty="0" smtClean="0"/>
              <a:t>УСНББОУС </a:t>
            </a:r>
            <a:br>
              <a:rPr lang="mn-MN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996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/>
              <a:t>Бэлэг хандив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n-MN" dirty="0" smtClean="0"/>
              <a:t>Ирээдүйн эдийн засгийн өгөөж буюу үйлчилгээний боломж уг байгууллагад орох магадлалтай бөгөөд тухай хөрөнгийн бодит үнэ цэнийг найдвартай хэмжиж чадах тохиолдолд бэлэг ба хандивыг хөрөнгө ба орлого гэж хүлээн зөвшөөрнө.</a:t>
            </a:r>
          </a:p>
          <a:p>
            <a:r>
              <a:rPr lang="mn-MN" dirty="0" smtClean="0"/>
              <a:t>Барааг хүлээн авах буюу барааг хүлээн авах тохиролцсон хэлцэлтэй тохиолдолд хариу төлбөргүй барааг хөрөнгө гэж хүлээн зөвшөөрдөг</a:t>
            </a:r>
          </a:p>
          <a:p>
            <a:pPr lvl="1"/>
            <a:r>
              <a:rPr lang="mn-MN" dirty="0" smtClean="0"/>
              <a:t>Нөхцөлгүй хүлээн авсан бол орлого</a:t>
            </a:r>
          </a:p>
          <a:p>
            <a:pPr lvl="1"/>
            <a:r>
              <a:rPr lang="mn-MN" dirty="0" smtClean="0"/>
              <a:t>Нөхцөлтэй бол өр төлбөр хүлээн зөвшөөрөх ба нөхцөл биелэгдсэнээр өр төлбөрийг бууруулж, орлогыг хүлээн зөвшөөрнө.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1330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/>
              <a:t>Хариу төлбөргүй үйлчилгээ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n-MN" dirty="0" smtClean="0"/>
              <a:t>Хариу төлбөргүй үйлчилгээг орлого ба хөрөнгө гэж хүлээн зөвшөөрч болох боловч хүлээн зөвшөөрөхийг шаардахгүй.</a:t>
            </a:r>
          </a:p>
          <a:p>
            <a:r>
              <a:rPr lang="mn-MN" dirty="0" smtClean="0"/>
              <a:t>Амлалт</a:t>
            </a:r>
          </a:p>
          <a:p>
            <a:pPr lvl="1"/>
            <a:r>
              <a:rPr lang="mn-MN" dirty="0" smtClean="0"/>
              <a:t>Байгууллага нь амласан зүйлсийг хөрөнгө буюу орлого гэж хүлээн зөвшөөрөхгүй</a:t>
            </a:r>
          </a:p>
          <a:p>
            <a:pPr lvl="1"/>
            <a:r>
              <a:rPr lang="mn-MN" dirty="0" smtClean="0"/>
              <a:t>Хэрэв амласан зүйл нь хүлээн авагч байгууллагад дараа шилжин ирвэл түүнийг бэлэг хандивтай адилаах хүлээн зөвшөөрнө.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8180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0807" y="430929"/>
            <a:ext cx="6477000" cy="38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 anchor="b"/>
          <a:lstStyle/>
          <a:p>
            <a:pPr eaLnBrk="1" hangingPunct="1"/>
            <a:endParaRPr lang="ru-RU" b="1">
              <a:solidFill>
                <a:srgbClr val="660033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371023" y="837760"/>
            <a:ext cx="6401955" cy="534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mn-MN" sz="3200" b="1">
              <a:solidFill>
                <a:srgbClr val="33339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3200" b="1">
              <a:solidFill>
                <a:srgbClr val="333399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324841" y="813661"/>
            <a:ext cx="7598353" cy="2123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>
            <a:spAutoFit/>
          </a:bodyPr>
          <a:lstStyle>
            <a:lvl1pPr indent="828675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mn-MN" sz="2200">
                <a:solidFill>
                  <a:schemeClr val="folHlink"/>
                </a:solidFill>
                <a:latin typeface="Arial" charset="0"/>
              </a:rPr>
              <a:t>Монгол улсын “Нягтлан бодох  бүртгэлийн тухай ” хуулийн 10.1 дүгээр зүйлд Аж ахуйн нэгж байгууллага нь Санхүүгийн тайлагналын олон улсын стандартад, төсөвт байгууллага нь Улсын секторын нягтлан бодох бүртгэлийн олон улсын стандартад нийцүүлэн санхүүгийн тайлангаа гаргана..</a:t>
            </a:r>
            <a:endParaRPr lang="ru-RU" sz="2200">
              <a:solidFill>
                <a:schemeClr val="folHlink"/>
              </a:solidFill>
              <a:latin typeface="Arial" charset="0"/>
            </a:endParaRPr>
          </a:p>
        </p:txBody>
      </p:sp>
      <p:pic>
        <p:nvPicPr>
          <p:cNvPr id="5125" name="Picture 5" descr="IPSAS_cov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9671" y="2982479"/>
            <a:ext cx="2514023" cy="338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IS_cov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1887" y="3046268"/>
            <a:ext cx="2361045" cy="3346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584613" y="4577198"/>
            <a:ext cx="2337955" cy="962501"/>
          </a:xfrm>
          <a:prstGeom prst="rect">
            <a:avLst/>
          </a:prstGeom>
          <a:solidFill>
            <a:srgbClr val="32649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457" tIns="41228" rIns="82457" bIns="41228">
            <a:spAutoFit/>
          </a:bodyPr>
          <a:lstStyle>
            <a:lvl1pPr defTabSz="912813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mn-MN" sz="1400">
                <a:solidFill>
                  <a:schemeClr val="bg1"/>
                </a:solidFill>
              </a:rPr>
              <a:t>Улсын секторын нягтлан бодох бүртгэлийн олон улсын тунхаглалын гарын авлага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701887" y="3492789"/>
            <a:ext cx="2361045" cy="521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457" tIns="41228" rIns="82457" bIns="41228">
            <a:spAutoFit/>
          </a:bodyPr>
          <a:lstStyle>
            <a:lvl1pPr defTabSz="912813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mn-MN" sz="1400"/>
              <a:t>Санхүүгийн тайлагналын олон улсын стандарт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="" val="332068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/>
              <a:t>Төсвийн тухай хууль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n-MN" smtClean="0"/>
              <a:t>25.1 Төсвийн байгууллага нь нягтлан бодох бүртгэлийн олон улсын болон үндэсний стандартын дагуу бүрэн аккруэль суурьтай нягтлан бодох бүртгэл хөтөлнө.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4710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ahoma" pitchFamily="34" charset="0"/>
              </a:defRPr>
            </a:lvl1pPr>
            <a:lvl2pPr marL="670141" indent="-257747">
              <a:defRPr sz="2500">
                <a:solidFill>
                  <a:schemeClr val="tx1"/>
                </a:solidFill>
                <a:latin typeface="Tahoma" pitchFamily="34" charset="0"/>
              </a:defRPr>
            </a:lvl2pPr>
            <a:lvl3pPr marL="1030986" indent="-206197">
              <a:defRPr sz="2500">
                <a:solidFill>
                  <a:schemeClr val="tx1"/>
                </a:solidFill>
                <a:latin typeface="Tahoma" pitchFamily="34" charset="0"/>
              </a:defRPr>
            </a:lvl3pPr>
            <a:lvl4pPr marL="1443380" indent="-206197">
              <a:defRPr sz="2500">
                <a:solidFill>
                  <a:schemeClr val="tx1"/>
                </a:solidFill>
                <a:latin typeface="Tahoma" pitchFamily="34" charset="0"/>
              </a:defRPr>
            </a:lvl4pPr>
            <a:lvl5pPr marL="1855775" indent="-206197">
              <a:defRPr sz="2500">
                <a:solidFill>
                  <a:schemeClr val="tx1"/>
                </a:solidFill>
                <a:latin typeface="Tahoma" pitchFamily="34" charset="0"/>
              </a:defRPr>
            </a:lvl5pPr>
            <a:lvl6pPr marL="2268169" indent="-206197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itchFamily="34" charset="0"/>
              </a:defRPr>
            </a:lvl6pPr>
            <a:lvl7pPr marL="2680564" indent="-206197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itchFamily="34" charset="0"/>
              </a:defRPr>
            </a:lvl7pPr>
            <a:lvl8pPr marL="3092958" indent="-206197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itchFamily="34" charset="0"/>
              </a:defRPr>
            </a:lvl8pPr>
            <a:lvl9pPr marL="3505352" indent="-206197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1E40C44-78D0-4B96-BCE7-8FA4D33F32F9}" type="slidenum">
              <a:rPr lang="en-US" sz="1400"/>
              <a:pPr/>
              <a:t>4</a:t>
            </a:fld>
            <a:endParaRPr lang="en-US" sz="1400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2896010"/>
            <a:ext cx="7848023" cy="3236216"/>
          </a:xfrm>
          <a:noFill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mn-MN" sz="2800" dirty="0"/>
              <a:t> УСНББОУС-ыг төсөвт байгууллагад  мөрдөнө.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mn-MN" sz="2800" dirty="0"/>
              <a:t> Засгийн газар ба орон нутгийн засаг захиргаа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mn-MN" sz="2800" dirty="0"/>
              <a:t> Засгийн газрын холбогдох байгууллага, харъяа байгууллага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Tx/>
              <a:buFontTx/>
              <a:buChar char="•"/>
            </a:pPr>
            <a:r>
              <a:rPr lang="mn-MN" sz="2800" dirty="0">
                <a:solidFill>
                  <a:schemeClr val="folHlink"/>
                </a:solidFill>
              </a:rPr>
              <a:t>Төрийн өмчийн бизнесийн байгууллага мөрдөхгүй.</a:t>
            </a:r>
            <a:endParaRPr lang="en-US" sz="2800" dirty="0">
              <a:solidFill>
                <a:schemeClr val="folHlink"/>
              </a:solidFill>
            </a:endParaRPr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mn-MN" smtClean="0"/>
              <a:t>УСНББОУС-ын тухай</a:t>
            </a:r>
            <a:endParaRPr lang="en-US" smtClean="0"/>
          </a:p>
        </p:txBody>
      </p:sp>
      <p:sp>
        <p:nvSpPr>
          <p:cNvPr id="6149" name="AutoShape 6"/>
          <p:cNvSpPr>
            <a:spLocks noChangeArrowheads="1"/>
          </p:cNvSpPr>
          <p:nvPr/>
        </p:nvSpPr>
        <p:spPr bwMode="auto">
          <a:xfrm>
            <a:off x="762000" y="2133380"/>
            <a:ext cx="5791489" cy="532990"/>
          </a:xfrm>
          <a:prstGeom prst="bevel">
            <a:avLst>
              <a:gd name="adj" fmla="val 12500"/>
            </a:avLst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3" tIns="46032" rIns="92063" bIns="46032" anchor="ctr"/>
          <a:lstStyle/>
          <a:p>
            <a:pPr eaLnBrk="1" latinLnBrk="1" hangingPunct="1"/>
            <a:r>
              <a:rPr kumimoji="1" lang="mn-MN" altLang="ko-KR">
                <a:latin typeface="Arial" charset="0"/>
                <a:ea typeface="굴림" pitchFamily="34" charset="-127"/>
              </a:rPr>
              <a:t>Мөрдөх</a:t>
            </a:r>
            <a:endParaRPr kumimoji="1" lang="en-US" altLang="ko-KR">
              <a:latin typeface="Arial" charset="0"/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0859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/>
              <a:t>Стандартын үйлчлэх хүрээ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4558484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0040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/>
              <a:t>УСНББОУС-ын эрх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n-MN" dirty="0" smtClean="0"/>
              <a:t>Аливаа хууль ёсны эрхийн хувьд улсын секторын байгууллагын нийтлэг зориулалттай санхүүгийн тайлангийн асуудлыг дүрэм журмаар зохицуулдаг байж болно.</a:t>
            </a:r>
          </a:p>
          <a:p>
            <a:r>
              <a:rPr lang="mn-MN" dirty="0" smtClean="0"/>
              <a:t>УСНББОУСЗ нь УСНББОУС-ыг мөрдөх болон үндэсний шаардлагыг УСНББОУС-тай уялдуулахыг ихээхэн дэмжинэ.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18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n-MN" dirty="0"/>
              <a:t>УСНББОУС 23 Арилжааны бус ажил гүйлгээний орлого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n-MN" dirty="0" smtClean="0"/>
              <a:t>Дараах зүйлсийн хувьд тусгай заавраар хангадаг.</a:t>
            </a:r>
          </a:p>
          <a:p>
            <a:pPr lvl="1"/>
            <a:r>
              <a:rPr lang="mn-MN" dirty="0" smtClean="0"/>
              <a:t>Татвар, </a:t>
            </a:r>
          </a:p>
          <a:p>
            <a:pPr lvl="1"/>
            <a:r>
              <a:rPr lang="mn-MN" dirty="0" smtClean="0"/>
              <a:t>шилжүүлэг үүнд</a:t>
            </a:r>
          </a:p>
          <a:p>
            <a:pPr lvl="2"/>
            <a:r>
              <a:rPr lang="mn-MN" dirty="0" smtClean="0"/>
              <a:t>өрөөс чөлөөлөлт ба өр төлбөрийг хариуцах,</a:t>
            </a:r>
          </a:p>
          <a:p>
            <a:pPr lvl="2"/>
            <a:r>
              <a:rPr lang="mn-MN" dirty="0" smtClean="0"/>
              <a:t>Торгууль</a:t>
            </a:r>
          </a:p>
          <a:p>
            <a:pPr lvl="2"/>
            <a:r>
              <a:rPr lang="mn-MN" dirty="0" smtClean="0"/>
              <a:t>Өвлүүлсэн хөрөнгө</a:t>
            </a:r>
          </a:p>
          <a:p>
            <a:pPr lvl="2"/>
            <a:r>
              <a:rPr lang="mn-MN" dirty="0" smtClean="0"/>
              <a:t>Бэлэг ба хандив, </a:t>
            </a:r>
          </a:p>
          <a:p>
            <a:pPr lvl="2"/>
            <a:r>
              <a:rPr lang="mn-MN" dirty="0" smtClean="0"/>
              <a:t>Хариу төлбөргүй үйлчилгээ</a:t>
            </a:r>
          </a:p>
          <a:p>
            <a:pPr marL="274320" lvl="1" indent="0">
              <a:buNone/>
            </a:pPr>
            <a:r>
              <a:rPr lang="mn-MN" dirty="0" smtClean="0"/>
              <a:t>Хариу төлбөргүй үйлчилгээний хүлээн зөвшөөрөлтийг зөвшөөрдөг боловч заавал шаардахгүй,</a:t>
            </a:r>
          </a:p>
          <a:p>
            <a:pPr marL="274320" lvl="1" indent="0">
              <a:buNone/>
            </a:pPr>
            <a:r>
              <a:rPr lang="mn-MN" dirty="0" smtClean="0"/>
              <a:t>Арилжааны бус ажил гүйлгээнээс бий болсон орлогын хувьд тодруулга хийхийг шаарддаг.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645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/>
              <a:t>Хөрөнгийн хүлээн зөвшөөрөлт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n-MN" dirty="0" smtClean="0"/>
              <a:t>Хариу төлбөргүй үйлчилгээнээс бусад арилжааны бус арилжааны ажил гүйлгээнээс бий болсон, хөрөнгийн тодорхойлолтыг хангах нөөцийн орох урсгалыг дараах тохиолдолд,зөвхөн хөрөнгө гэж хүлээн зөвшөөрнө.</a:t>
            </a:r>
          </a:p>
          <a:p>
            <a:pPr lvl="1"/>
            <a:r>
              <a:rPr lang="mn-MN" dirty="0" smtClean="0"/>
              <a:t>Хөрөнгөтэй холбоотой ирээдүйн эдийн засгийн өгөөж буюу үйлчилгээний боломж нь тухайн байгууллагад орох магадлалтай байх,</a:t>
            </a:r>
          </a:p>
          <a:p>
            <a:pPr lvl="1"/>
            <a:r>
              <a:rPr lang="mn-MN" dirty="0" smtClean="0"/>
              <a:t>Хөрөнгийн бодит үнэ цэнийг найдвартай хэмжиж болохоор байх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89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n-MN" dirty="0" smtClean="0"/>
              <a:t>Анхны хүлээн зөвшөөрөлтөөр хөрөнгийг хэмжих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n-MN" dirty="0" smtClean="0"/>
              <a:t>42.Арилжааны бус ажил гүйлгээгээр олж авсан хөрөнгийг тухайн олж бэлтгэсэн өдрийн бодит үнэ цэнээр анх хэмжих ёстой.</a:t>
            </a:r>
          </a:p>
          <a:p>
            <a:r>
              <a:rPr lang="mn-MN" dirty="0" smtClean="0"/>
              <a:t>УСНББОУС 12,бараа материал, УСНББОУС 16,Ашиг олох зорилготой үл хөдлөх хөрөнгө, </a:t>
            </a:r>
            <a:r>
              <a:rPr lang="mn-MN" dirty="0"/>
              <a:t>УСНББОУС </a:t>
            </a:r>
            <a:r>
              <a:rPr lang="mn-MN" dirty="0" smtClean="0"/>
              <a:t>17,Үндсэн хөрөнгө-ийн дагуу арилжааны бус ажил гүйлгээгээр олж авсан хөрөнгийг түүнийг олж бэлтгэсэн өдрийн бодит үнэ цэнээр хэмждэг.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80692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955</TotalTime>
  <Words>447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УСНББОУС  </vt:lpstr>
      <vt:lpstr>Slide 2</vt:lpstr>
      <vt:lpstr>Төсвийн тухай хууль</vt:lpstr>
      <vt:lpstr>УСНББОУС-ын тухай</vt:lpstr>
      <vt:lpstr>Стандартын үйлчлэх хүрээ</vt:lpstr>
      <vt:lpstr>УСНББОУС-ын эрх</vt:lpstr>
      <vt:lpstr>УСНББОУС 23 Арилжааны бус ажил гүйлгээний орлого</vt:lpstr>
      <vt:lpstr>Хөрөнгийн хүлээн зөвшөөрөлт</vt:lpstr>
      <vt:lpstr>Анхны хүлээн зөвшөөрөлтөөр хөрөнгийг хэмжих</vt:lpstr>
      <vt:lpstr>Бэлэг хандив</vt:lpstr>
      <vt:lpstr>Хариу төлбөргүй үйлчилгээ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Дариймаа Доржсүрэн</dc:creator>
  <cp:lastModifiedBy>delgermaa</cp:lastModifiedBy>
  <cp:revision>88</cp:revision>
  <dcterms:created xsi:type="dcterms:W3CDTF">2006-08-16T00:00:00Z</dcterms:created>
  <dcterms:modified xsi:type="dcterms:W3CDTF">2014-03-20T08:01:21Z</dcterms:modified>
</cp:coreProperties>
</file>